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4"/>
  </p:notesMasterIdLst>
  <p:sldIdLst>
    <p:sldId id="262" r:id="rId3"/>
    <p:sldId id="258" r:id="rId4"/>
    <p:sldId id="261" r:id="rId5"/>
    <p:sldId id="275" r:id="rId6"/>
    <p:sldId id="276" r:id="rId7"/>
    <p:sldId id="277" r:id="rId8"/>
    <p:sldId id="263" r:id="rId9"/>
    <p:sldId id="278" r:id="rId10"/>
    <p:sldId id="264" r:id="rId11"/>
    <p:sldId id="265" r:id="rId12"/>
    <p:sldId id="279" r:id="rId13"/>
    <p:sldId id="266" r:id="rId14"/>
    <p:sldId id="27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60" r:id="rId2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162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775">
          <p15:clr>
            <a:srgbClr val="A4A3A4"/>
          </p15:clr>
        </p15:guide>
        <p15:guide id="6" pos="1446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4314">
          <p15:clr>
            <a:srgbClr val="A4A3A4"/>
          </p15:clr>
        </p15:guide>
        <p15:guide id="10" pos="4218">
          <p15:clr>
            <a:srgbClr val="A4A3A4"/>
          </p15:clr>
        </p15:guide>
        <p15:guide id="11" pos="2929">
          <p15:clr>
            <a:srgbClr val="A4A3A4"/>
          </p15:clr>
        </p15:guide>
        <p15:guide id="12" pos="2831">
          <p15:clr>
            <a:srgbClr val="A4A3A4"/>
          </p15:clr>
        </p15:guide>
        <p15:guide id="13" pos="1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9" autoAdjust="0"/>
    <p:restoredTop sz="94660"/>
  </p:normalViewPr>
  <p:slideViewPr>
    <p:cSldViewPr snapToObjects="1" showGuides="1">
      <p:cViewPr varScale="1">
        <p:scale>
          <a:sx n="116" d="100"/>
          <a:sy n="116" d="100"/>
        </p:scale>
        <p:origin x="1308" y="108"/>
      </p:cViewPr>
      <p:guideLst>
        <p:guide orient="horz" pos="164"/>
        <p:guide orient="horz" pos="4162"/>
        <p:guide orient="horz" pos="731"/>
        <p:guide orient="horz" pos="799"/>
        <p:guide orient="horz" pos="3775"/>
        <p:guide pos="1446"/>
        <p:guide pos="158"/>
        <p:guide pos="5602"/>
        <p:guide pos="4314"/>
        <p:guide pos="4218"/>
        <p:guide pos="2929"/>
        <p:guide pos="2831"/>
        <p:guide pos="1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04/06/2017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442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5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234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27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72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49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7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1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60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11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9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58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61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84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55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60464"/>
            <a:ext cx="8893174" cy="3117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04580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5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249520" y="3862800"/>
            <a:ext cx="6446555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6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Author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50825" y="2420888"/>
            <a:ext cx="6445250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70800"/>
            <a:ext cx="4244976" cy="472201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49788" y="1268413"/>
            <a:ext cx="4242692" cy="47244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7948" y="5678682"/>
            <a:ext cx="8644531" cy="33792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943199"/>
            <a:ext cx="8892000" cy="467993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537488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7388" y="6537522"/>
            <a:ext cx="4246563" cy="1603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8893174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2572"/>
            <a:ext cx="8425631" cy="1304415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601" y="3343880"/>
            <a:ext cx="8895600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0823" y="3518053"/>
            <a:ext cx="4246563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3" y="3752838"/>
            <a:ext cx="4246563" cy="20487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3" y="3957711"/>
            <a:ext cx="4246563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0825" y="5769260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663" y="4967444"/>
            <a:ext cx="20456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3" y="1268413"/>
            <a:ext cx="8641657" cy="472440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1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0747"/>
            <a:ext cx="8893175" cy="3442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765372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528482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8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6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3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3"/>
            <a:ext cx="8893174" cy="3096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271529"/>
            <a:ext cx="8893175" cy="1721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4876154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64788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6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4" name="SD_FLD_BusinessAreaName"/>
          <p:cNvSpPr/>
          <p:nvPr userDrawn="1"/>
        </p:nvSpPr>
        <p:spPr>
          <a:xfrm>
            <a:off x="250825" y="4501596"/>
            <a:ext cx="6445252" cy="2161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indent="0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400" b="1" cap="all" baseline="0">
                <a:solidFill>
                  <a:schemeClr val="bg1"/>
                </a:solidFill>
              </a:rPr>
              <a:t>Software</a:t>
            </a:r>
            <a:endParaRPr lang="en-GB" sz="1400" b="1" cap="all" baseline="0" dirty="0">
              <a:solidFill>
                <a:schemeClr val="bg1"/>
              </a:solidFill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933056"/>
            <a:ext cx="8893174" cy="2059757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2"/>
            <a:ext cx="8893174" cy="2756849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312347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3924941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1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2" name="SD_FLD_Author"/>
          <p:cNvSpPr txBox="1">
            <a:spLocks noChangeArrowheads="1"/>
          </p:cNvSpPr>
          <p:nvPr userDrawn="1"/>
        </p:nvSpPr>
        <p:spPr bwMode="auto">
          <a:xfrm>
            <a:off x="250823" y="5363202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2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2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ocumentDate"/>
          <p:cNvSpPr/>
          <p:nvPr userDrawn="1"/>
        </p:nvSpPr>
        <p:spPr>
          <a:xfrm>
            <a:off x="249520" y="5685609"/>
            <a:ext cx="6446555" cy="3072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246122" y="4056885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0825" y="5039166"/>
            <a:ext cx="644525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7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51"/>
            <a:ext cx="8893174" cy="57324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907600"/>
            <a:ext cx="8892000" cy="2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51"/>
            <a:ext cx="8892000" cy="5732462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907170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68414"/>
            <a:ext cx="4243389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7" y="1268414"/>
            <a:ext cx="4243387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972000"/>
            <a:ext cx="4243389" cy="5724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6" y="1620000"/>
            <a:ext cx="4243387" cy="4372813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788" y="970248"/>
            <a:ext cx="4242692" cy="57231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7" y="1618861"/>
            <a:ext cx="4242693" cy="4373952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16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54" r:id="rId12"/>
    <p:sldLayoutId id="2147483655" r:id="rId13"/>
    <p:sldLayoutId id="21474836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3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aoa@ifi.uio.n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8137600" cy="666452"/>
          </a:xfrm>
        </p:spPr>
        <p:txBody>
          <a:bodyPr/>
          <a:lstStyle/>
          <a:p>
            <a:r>
              <a:rPr lang="en-GB" dirty="0"/>
              <a:t>Implementation of a Design Review Application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2420888"/>
            <a:ext cx="7417519" cy="648072"/>
          </a:xfrm>
        </p:spPr>
        <p:txBody>
          <a:bodyPr/>
          <a:lstStyle/>
          <a:p>
            <a:r>
              <a:rPr lang="en-GB" dirty="0"/>
              <a:t>Using Virtual Reality- and Gesture Recognition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10267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</a:t>
            </a:r>
            <a:r>
              <a:rPr lang="en-GB" dirty="0" smtClean="0"/>
              <a:t>art: Virtual reality technology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Virtual Reality Technology:</a:t>
            </a:r>
          </a:p>
          <a:p>
            <a:r>
              <a:rPr lang="en-GB" sz="1400" dirty="0"/>
              <a:t>Oculus Rift CV1 and HTC </a:t>
            </a:r>
            <a:r>
              <a:rPr lang="en-GB" sz="1400" dirty="0" err="1"/>
              <a:t>Vive</a:t>
            </a:r>
            <a:r>
              <a:rPr lang="en-GB" sz="1400" dirty="0"/>
              <a:t> recently released.</a:t>
            </a:r>
          </a:p>
          <a:p>
            <a:pPr lvl="1"/>
            <a:r>
              <a:rPr lang="nb-NO" sz="1400" dirty="0"/>
              <a:t>2160×1200 resolution (1080x1200 per eye) at a refresh rate of 90 Hz</a:t>
            </a:r>
            <a:r>
              <a:rPr lang="en-GB" sz="1400" dirty="0"/>
              <a:t>.</a:t>
            </a:r>
          </a:p>
          <a:p>
            <a:pPr lvl="1"/>
            <a:r>
              <a:rPr lang="en-GB" sz="1400" dirty="0"/>
              <a:t>OLED displays/lenses with a field of view (</a:t>
            </a:r>
            <a:r>
              <a:rPr lang="en-GB" sz="1400" dirty="0" err="1"/>
              <a:t>fov</a:t>
            </a:r>
            <a:r>
              <a:rPr lang="en-GB" sz="1400" dirty="0"/>
              <a:t>) of about 110 degrees.</a:t>
            </a:r>
          </a:p>
          <a:p>
            <a:pPr lvl="1"/>
            <a:r>
              <a:rPr lang="en-GB" sz="1400" dirty="0"/>
              <a:t>Tracking system both in the headset and outside it (</a:t>
            </a:r>
            <a:r>
              <a:rPr lang="en-GB" sz="1400" dirty="0" err="1"/>
              <a:t>e.g</a:t>
            </a:r>
            <a:r>
              <a:rPr lang="en-GB" sz="1400" dirty="0"/>
              <a:t> “base stations”).</a:t>
            </a:r>
          </a:p>
          <a:p>
            <a:r>
              <a:rPr lang="en-GB" sz="1400" dirty="0"/>
              <a:t>Solid SDKs that provides high level abstractions to the </a:t>
            </a:r>
            <a:r>
              <a:rPr lang="en-GB" sz="1400" dirty="0" smtClean="0"/>
              <a:t>hardware.</a:t>
            </a:r>
          </a:p>
          <a:p>
            <a:r>
              <a:rPr lang="en-GB" sz="1400" dirty="0" smtClean="0"/>
              <a:t>Some AAA single player game titles released.</a:t>
            </a:r>
            <a:endParaRPr lang="en-GB" sz="1400" dirty="0"/>
          </a:p>
          <a:p>
            <a:pPr marL="0" indent="-18000">
              <a:buNone/>
            </a:pPr>
            <a:endParaRPr lang="en-GB" sz="1400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4" y="4150037"/>
            <a:ext cx="2702049" cy="1842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3"/>
          <a:stretch/>
        </p:blipFill>
        <p:spPr>
          <a:xfrm>
            <a:off x="4103406" y="3851773"/>
            <a:ext cx="2712310" cy="21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</a:t>
            </a:r>
            <a:r>
              <a:rPr lang="en-GB" dirty="0" smtClean="0"/>
              <a:t>art</a:t>
            </a:r>
            <a:r>
              <a:rPr lang="en-GB" dirty="0"/>
              <a:t>: </a:t>
            </a:r>
            <a:r>
              <a:rPr lang="en-GB" dirty="0" smtClean="0"/>
              <a:t>Game engines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18000">
              <a:buNone/>
            </a:pPr>
            <a:r>
              <a:rPr lang="en-GB" sz="1400" dirty="0"/>
              <a:t>Game Engines:</a:t>
            </a:r>
          </a:p>
          <a:p>
            <a:pPr marL="267750" indent="-285750"/>
            <a:r>
              <a:rPr lang="en-GB" sz="1400" dirty="0"/>
              <a:t>Have generally become more mature, standardized and user-friendly with a broader scope (more commonly used simulators, visualizations </a:t>
            </a:r>
            <a:r>
              <a:rPr lang="en-GB" sz="1400" dirty="0" err="1"/>
              <a:t>etc</a:t>
            </a:r>
            <a:r>
              <a:rPr lang="en-GB" sz="1400" dirty="0"/>
              <a:t>).</a:t>
            </a:r>
          </a:p>
          <a:p>
            <a:pPr marL="267750" indent="-285750"/>
            <a:r>
              <a:rPr lang="en-GB" sz="1400" dirty="0"/>
              <a:t>Often have built-in support or libraries for 3</a:t>
            </a:r>
            <a:r>
              <a:rPr lang="en-GB" sz="1400" baseline="30000" dirty="0"/>
              <a:t>rd</a:t>
            </a:r>
            <a:r>
              <a:rPr lang="en-GB" sz="1400" dirty="0"/>
              <a:t> party software or peripherals.</a:t>
            </a:r>
          </a:p>
          <a:p>
            <a:pPr marL="267750" indent="-285750"/>
            <a:r>
              <a:rPr lang="en-GB" sz="1400" dirty="0"/>
              <a:t>Often offer good deals for indie developers. </a:t>
            </a:r>
          </a:p>
          <a:p>
            <a:pPr marL="483750" lvl="1" indent="-285750"/>
            <a:r>
              <a:rPr lang="en-GB" sz="1400" dirty="0" err="1"/>
              <a:t>E.g</a:t>
            </a:r>
            <a:r>
              <a:rPr lang="en-GB" sz="1400" dirty="0"/>
              <a:t> Unity Personal is free for companies making less than $100k/year.</a:t>
            </a:r>
          </a:p>
          <a:p>
            <a:pPr marL="267750" indent="-285750"/>
            <a:r>
              <a:rPr lang="en-GB" sz="1400" dirty="0"/>
              <a:t>Most popular publicly available ones: Unity, Unreal Engine, </a:t>
            </a:r>
            <a:r>
              <a:rPr lang="en-GB" sz="1400" dirty="0" err="1"/>
              <a:t>CryEngine</a:t>
            </a:r>
            <a:r>
              <a:rPr lang="en-GB" sz="1400" dirty="0"/>
              <a:t>/Lumberyard</a:t>
            </a:r>
            <a:r>
              <a:rPr lang="en-GB" dirty="0"/>
              <a:t>. 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11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t="7561" r="5490" b="13051"/>
          <a:stretch/>
        </p:blipFill>
        <p:spPr>
          <a:xfrm>
            <a:off x="491054" y="3688855"/>
            <a:ext cx="2304256" cy="2103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29" y="3755051"/>
            <a:ext cx="1971494" cy="1971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688855"/>
            <a:ext cx="2205763" cy="22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</a:t>
            </a:r>
            <a:r>
              <a:rPr lang="en-GB" dirty="0" smtClean="0"/>
              <a:t>art: Gesture recognition technology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(Hand) Gesture Recognition Technology:</a:t>
            </a:r>
          </a:p>
          <a:p>
            <a:r>
              <a:rPr lang="en-GB" dirty="0"/>
              <a:t>Vision-based and contact-based the primary categories.</a:t>
            </a:r>
          </a:p>
          <a:p>
            <a:r>
              <a:rPr lang="en-GB" dirty="0"/>
              <a:t>Contact-based has a longer history and more competing products, but vision-based is deemed more promising.</a:t>
            </a:r>
          </a:p>
          <a:p>
            <a:pPr lvl="1"/>
            <a:r>
              <a:rPr lang="en-GB" dirty="0"/>
              <a:t>E.g. It doesn’t require the user to wear anything.</a:t>
            </a:r>
          </a:p>
          <a:p>
            <a:pPr lvl="1"/>
            <a:r>
              <a:rPr lang="en-GB" dirty="0"/>
              <a:t>Most research on vision-based today (closely related to image processing and computer vision fields</a:t>
            </a:r>
            <a:r>
              <a:rPr lang="en-GB" dirty="0" smtClean="0"/>
              <a:t>).</a:t>
            </a:r>
            <a:endParaRPr lang="en-GB" dirty="0"/>
          </a:p>
          <a:p>
            <a:r>
              <a:rPr lang="en-GB" dirty="0" smtClean="0"/>
              <a:t>Relatively few consumer-oriented vision-based hand gesture recognition systems </a:t>
            </a:r>
            <a:r>
              <a:rPr lang="en-GB" dirty="0"/>
              <a:t>available </a:t>
            </a:r>
            <a:r>
              <a:rPr lang="en-GB" dirty="0" smtClean="0"/>
              <a:t>today</a:t>
            </a:r>
            <a:r>
              <a:rPr lang="en-GB" dirty="0"/>
              <a:t>, with Leap Motion </a:t>
            </a:r>
            <a:r>
              <a:rPr lang="en-GB" dirty="0" smtClean="0"/>
              <a:t>Controller being </a:t>
            </a:r>
            <a:r>
              <a:rPr lang="en-GB" dirty="0"/>
              <a:t>one of </a:t>
            </a:r>
            <a:r>
              <a:rPr lang="en-GB" dirty="0" smtClean="0"/>
              <a:t>the few.</a:t>
            </a:r>
          </a:p>
          <a:p>
            <a:pPr lvl="1"/>
            <a:r>
              <a:rPr lang="en-GB" dirty="0" smtClean="0"/>
              <a:t>Not counting systems like Xbox Kinect as these focus on the whole body.</a:t>
            </a:r>
            <a:endParaRPr lang="en-GB" dirty="0"/>
          </a:p>
          <a:p>
            <a:pPr lvl="1"/>
            <a:r>
              <a:rPr lang="en-GB" dirty="0"/>
              <a:t>Several companies working at consumer-oriented GRT </a:t>
            </a:r>
            <a:r>
              <a:rPr lang="en-GB" dirty="0" smtClean="0"/>
              <a:t>devices after VR releases.</a:t>
            </a:r>
          </a:p>
          <a:p>
            <a:pPr lvl="1"/>
            <a:r>
              <a:rPr lang="en-GB" dirty="0" smtClean="0"/>
              <a:t>Deemed as still immature.</a:t>
            </a:r>
          </a:p>
          <a:p>
            <a:pPr lvl="1"/>
            <a:r>
              <a:rPr lang="en-GB" dirty="0" smtClean="0"/>
              <a:t>Little used in commercial software (no AAA titles using it).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2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implementation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1219220"/>
            <a:ext cx="3184232" cy="24208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714547"/>
            <a:ext cx="2608169" cy="22894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8" y="3714547"/>
            <a:ext cx="4782590" cy="22894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8" y="1219220"/>
            <a:ext cx="4252667" cy="24208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7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17119" cy="4724400"/>
          </a:xfrm>
        </p:spPr>
        <p:txBody>
          <a:bodyPr/>
          <a:lstStyle/>
          <a:p>
            <a:r>
              <a:rPr lang="en-GB" dirty="0"/>
              <a:t>The user is able to navigate a 3D model using either mouse and keyboard, or gestures.</a:t>
            </a:r>
          </a:p>
          <a:p>
            <a:r>
              <a:rPr lang="en-GB" dirty="0"/>
              <a:t>Rotation is done by performing a pinch gesture and moving the hand in the desired rotation direction.</a:t>
            </a:r>
          </a:p>
          <a:p>
            <a:r>
              <a:rPr lang="en-GB" dirty="0"/>
              <a:t>Movement is handled by one gesture per axis: Left/right (x-axis), up/down (y-axis) or  forward/backward (z-axis).</a:t>
            </a:r>
          </a:p>
          <a:p>
            <a:r>
              <a:rPr lang="en-GB" dirty="0"/>
              <a:t>The user can also “combine” these three gestures into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r="24800"/>
          <a:stretch/>
        </p:blipFill>
        <p:spPr>
          <a:xfrm>
            <a:off x="4644009" y="1268414"/>
            <a:ext cx="4248472" cy="4413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0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681215" cy="4724400"/>
          </a:xfrm>
        </p:spPr>
        <p:txBody>
          <a:bodyPr/>
          <a:lstStyle/>
          <a:p>
            <a:r>
              <a:rPr lang="en-GB" dirty="0"/>
              <a:t>The user can either create point annotations or object annotations.</a:t>
            </a:r>
          </a:p>
          <a:p>
            <a:r>
              <a:rPr lang="en-GB" dirty="0"/>
              <a:t>These can hold information related to the location or object they are attached to.</a:t>
            </a:r>
          </a:p>
          <a:p>
            <a:r>
              <a:rPr lang="en-GB" dirty="0"/>
              <a:t>Point annotations are sphere 3D objects that attach to the surface of other objects, and have a position (x, y, z).</a:t>
            </a:r>
          </a:p>
          <a:p>
            <a:r>
              <a:rPr lang="en-GB" dirty="0"/>
              <a:t>They are by default visible through other objects, to make them easy to spot. This functionality can be disabled.</a:t>
            </a:r>
          </a:p>
          <a:p>
            <a:r>
              <a:rPr lang="en-GB" dirty="0"/>
              <a:t>Object annotations are “injected” into the annotated object as a component, and thus have no 3D representation of its own. Instead, object annotations change the material of the annotated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8500"/>
          <a:stretch/>
        </p:blipFill>
        <p:spPr>
          <a:xfrm>
            <a:off x="5305736" y="1268414"/>
            <a:ext cx="3586745" cy="2312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r="18112"/>
          <a:stretch/>
        </p:blipFill>
        <p:spPr>
          <a:xfrm>
            <a:off x="5307298" y="3818164"/>
            <a:ext cx="3586745" cy="2174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2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Once the user interacts (</a:t>
            </a:r>
            <a:r>
              <a:rPr lang="en-GB" dirty="0" err="1"/>
              <a:t>i.e</a:t>
            </a:r>
            <a:r>
              <a:rPr lang="en-GB" dirty="0"/>
              <a:t> points or clicks) on an annotation the annotation form opens up.</a:t>
            </a:r>
          </a:p>
          <a:p>
            <a:r>
              <a:rPr lang="en-GB" dirty="0"/>
              <a:t>The user can use gestures to input a short message and give the annotation a priority, and can then either submit the changes, cancel them or delete the annotation. </a:t>
            </a:r>
          </a:p>
          <a:p>
            <a:r>
              <a:rPr lang="en-GB" dirty="0"/>
              <a:t>Priorities are colour coded: a) normal, b) important, c) very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839"/>
          <a:stretch/>
        </p:blipFill>
        <p:spPr>
          <a:xfrm>
            <a:off x="5364088" y="3789040"/>
            <a:ext cx="3528393" cy="22618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13775"/>
          <a:stretch/>
        </p:blipFill>
        <p:spPr>
          <a:xfrm>
            <a:off x="5364088" y="1178420"/>
            <a:ext cx="3528392" cy="2343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7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smtClean="0"/>
              <a:t>gestures </a:t>
            </a:r>
            <a:r>
              <a:rPr lang="en-GB" dirty="0"/>
              <a:t>for menu </a:t>
            </a:r>
            <a:r>
              <a:rPr lang="en-GB" dirty="0" smtClean="0"/>
              <a:t>interaction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The menu enables the user to select between some limited options.</a:t>
            </a:r>
          </a:p>
          <a:p>
            <a:pPr lvl="1"/>
            <a:r>
              <a:rPr lang="en-GB" dirty="0"/>
              <a:t>These include annotation visibility level, movement-gesture scheme and a couple of others.</a:t>
            </a:r>
          </a:p>
          <a:p>
            <a:r>
              <a:rPr lang="en-GB" dirty="0"/>
              <a:t>Activates when the user turns a palm against the camera. Buttons are selected by the opposite hand’s index finger.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4800"/>
          <a:stretch/>
        </p:blipFill>
        <p:spPr>
          <a:xfrm>
            <a:off x="4716015" y="1268414"/>
            <a:ext cx="4149121" cy="3741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88" y="1236156"/>
            <a:ext cx="4856868" cy="4724400"/>
          </a:xfrm>
        </p:spPr>
        <p:txBody>
          <a:bodyPr/>
          <a:lstStyle/>
          <a:p>
            <a:r>
              <a:rPr lang="en-GB" dirty="0"/>
              <a:t>To evaluate the application, and various design hypothesis, the application was tested by three DNV-GL employees.</a:t>
            </a:r>
          </a:p>
          <a:p>
            <a:pPr lvl="1"/>
            <a:r>
              <a:rPr lang="en-GB" dirty="0"/>
              <a:t>All unfamiliar with VR</a:t>
            </a:r>
          </a:p>
          <a:p>
            <a:r>
              <a:rPr lang="en-GB" dirty="0"/>
              <a:t>All participants were given the same introduction, instructions and questions.</a:t>
            </a:r>
          </a:p>
          <a:p>
            <a:r>
              <a:rPr lang="en-GB" dirty="0"/>
              <a:t>Some responses seem to be personal opinion and some seem unanimous.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47" y="1310617"/>
            <a:ext cx="3586734" cy="4639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9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Gesture sensitivity preferences: FN &gt; FP.</a:t>
            </a:r>
          </a:p>
          <a:p>
            <a:r>
              <a:rPr lang="nb-NO" dirty="0" smtClean="0"/>
              <a:t>Depth perception matters, especially for gestures.</a:t>
            </a:r>
          </a:p>
          <a:p>
            <a:r>
              <a:rPr lang="nb-NO" dirty="0" smtClean="0"/>
              <a:t>Individual differences in gesture preferences.</a:t>
            </a:r>
          </a:p>
          <a:p>
            <a:r>
              <a:rPr lang="nb-NO" dirty="0" smtClean="0"/>
              <a:t>Natural movement patterns were prefered.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6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</a:t>
            </a:r>
            <a:r>
              <a:rPr lang="en-GB" dirty="0" smtClean="0"/>
              <a:t>Design Review Application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 application created to enhance the process of reviewing design models. </a:t>
            </a:r>
            <a:br>
              <a:rPr lang="en-GB" dirty="0" smtClean="0"/>
            </a:br>
            <a:r>
              <a:rPr lang="en-GB" dirty="0" smtClean="0"/>
              <a:t>At its core, the Design Review Application is a..</a:t>
            </a:r>
          </a:p>
          <a:p>
            <a:r>
              <a:rPr lang="en-GB" dirty="0"/>
              <a:t>V</a:t>
            </a:r>
            <a:r>
              <a:rPr lang="en-GB" dirty="0" smtClean="0"/>
              <a:t>irtual reality model inspector.</a:t>
            </a:r>
          </a:p>
          <a:p>
            <a:pPr lvl="1"/>
            <a:r>
              <a:rPr lang="en-GB" dirty="0" smtClean="0"/>
              <a:t>The user can traverse the model with 5-6 DOF (degrees of freedom).</a:t>
            </a:r>
          </a:p>
          <a:p>
            <a:pPr lvl="1"/>
            <a:r>
              <a:rPr lang="en-GB" dirty="0" smtClean="0"/>
              <a:t>The user can scale the model.</a:t>
            </a:r>
          </a:p>
          <a:p>
            <a:r>
              <a:rPr lang="en-GB" dirty="0" smtClean="0"/>
              <a:t>Model annotator tool.</a:t>
            </a:r>
          </a:p>
          <a:p>
            <a:pPr lvl="1"/>
            <a:r>
              <a:rPr lang="en-GB" dirty="0" smtClean="0"/>
              <a:t>The user can create two kinds of annotation: Point- and object annotations.</a:t>
            </a:r>
          </a:p>
          <a:p>
            <a:pPr lvl="1"/>
            <a:r>
              <a:rPr lang="en-GB" dirty="0" smtClean="0"/>
              <a:t>These can be edited and categorized. </a:t>
            </a:r>
          </a:p>
          <a:p>
            <a:r>
              <a:rPr lang="en-GB" dirty="0" smtClean="0"/>
              <a:t>Proof-of-concept of how gestures can be utilized for these purposes.</a:t>
            </a:r>
          </a:p>
          <a:p>
            <a:pPr lvl="1"/>
            <a:r>
              <a:rPr lang="en-GB" dirty="0" smtClean="0"/>
              <a:t>The user can perform all these actions by gestures alone.</a:t>
            </a:r>
          </a:p>
          <a:p>
            <a:pPr lvl="1"/>
            <a:r>
              <a:rPr lang="en-GB" dirty="0" smtClean="0"/>
              <a:t>Additionally, the user can also access a menu only by using gestures.</a:t>
            </a:r>
          </a:p>
          <a:p>
            <a:pPr lvl="1"/>
            <a:endParaRPr lang="en-GB" dirty="0"/>
          </a:p>
          <a:p>
            <a:r>
              <a:rPr lang="en-GB" dirty="0" smtClean="0"/>
              <a:t>In the future: A 3D model collaboration tool.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16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 smtClean="0"/>
              <a:t>Happening now!</a:t>
            </a:r>
          </a:p>
          <a:p>
            <a:r>
              <a:rPr lang="en-GB" dirty="0" smtClean="0"/>
              <a:t>Support runtime loading of a variety of 3D models.</a:t>
            </a:r>
          </a:p>
          <a:p>
            <a:r>
              <a:rPr lang="en-GB" dirty="0" smtClean="0"/>
              <a:t>Session management supporting multiple users.</a:t>
            </a:r>
          </a:p>
          <a:p>
            <a:r>
              <a:rPr lang="en-GB" dirty="0" smtClean="0"/>
              <a:t>Storing and restoring annotations.</a:t>
            </a:r>
          </a:p>
          <a:p>
            <a:r>
              <a:rPr lang="en-GB" dirty="0" smtClean="0"/>
              <a:t>More complex annotations.</a:t>
            </a:r>
          </a:p>
          <a:p>
            <a:r>
              <a:rPr lang="en-GB" dirty="0" smtClean="0"/>
              <a:t>Expose annotations to other platforms.</a:t>
            </a:r>
          </a:p>
          <a:p>
            <a:r>
              <a:rPr lang="en-GB" dirty="0" smtClean="0"/>
              <a:t>Give the user more customizable gestures.</a:t>
            </a:r>
          </a:p>
          <a:p>
            <a:r>
              <a:rPr lang="en-GB" dirty="0" smtClean="0"/>
              <a:t>Find solutions to give tactile feedback.</a:t>
            </a:r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20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1194749"/>
            <a:ext cx="3888433" cy="2430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48" y="3695808"/>
            <a:ext cx="3883433" cy="2427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6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Now on to the demonstration!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Andreas Oven Aalsaunet	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andreaoa@ifi.uio.no</a:t>
            </a:r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+47 913 73 741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6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Motivation: 3D models in 2D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3D models have been important in several industries for decades, yet little has happened in how they are worked and interacted with.</a:t>
            </a:r>
          </a:p>
          <a:p>
            <a:r>
              <a:rPr lang="en-GB" dirty="0"/>
              <a:t>The 3D models themselves are using three dimensions, but are still interfaced in </a:t>
            </a:r>
            <a:r>
              <a:rPr lang="en-GB" dirty="0" smtClean="0"/>
              <a:t>only two. </a:t>
            </a:r>
            <a:r>
              <a:rPr lang="en-GB" dirty="0"/>
              <a:t>E.g.:</a:t>
            </a:r>
          </a:p>
          <a:p>
            <a:pPr lvl="1"/>
            <a:r>
              <a:rPr lang="en-GB" dirty="0"/>
              <a:t>Input: The mouse is using </a:t>
            </a:r>
            <a:r>
              <a:rPr lang="en-GB" dirty="0" smtClean="0"/>
              <a:t>2D.</a:t>
            </a:r>
            <a:endParaRPr lang="en-GB" dirty="0"/>
          </a:p>
          <a:p>
            <a:pPr lvl="1"/>
            <a:r>
              <a:rPr lang="en-GB" dirty="0"/>
              <a:t>Output: Displays </a:t>
            </a:r>
            <a:r>
              <a:rPr lang="en-GB" dirty="0" smtClean="0"/>
              <a:t>produces </a:t>
            </a:r>
            <a:r>
              <a:rPr lang="en-GB" dirty="0"/>
              <a:t>2D images</a:t>
            </a:r>
            <a:r>
              <a:rPr lang="en-GB" dirty="0" smtClean="0"/>
              <a:t>.</a:t>
            </a:r>
          </a:p>
          <a:p>
            <a:pPr lvl="1"/>
            <a:endParaRPr lang="en-GB" dirty="0"/>
          </a:p>
          <a:p>
            <a:pPr marL="198000" lvl="1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4" y="3358031"/>
            <a:ext cx="3025033" cy="265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5" y="3354132"/>
            <a:ext cx="3024336" cy="26386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67944" y="4509120"/>
            <a:ext cx="1043171" cy="2512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nb-NO" sz="1600" dirty="0" smtClean="0">
                <a:solidFill>
                  <a:srgbClr val="333333"/>
                </a:solidFill>
              </a:rPr>
              <a:t>Z wanted!</a:t>
            </a:r>
          </a:p>
        </p:txBody>
      </p:sp>
    </p:spTree>
    <p:extLst>
      <p:ext uri="{BB962C8B-B14F-4D97-AF65-F5344CB8AC3E}">
        <p14:creationId xmlns:p14="http://schemas.microsoft.com/office/powerpoint/2010/main" val="24500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3D models in </a:t>
            </a:r>
            <a:r>
              <a:rPr lang="en-GB" dirty="0" smtClean="0"/>
              <a:t>2D cont</a:t>
            </a:r>
            <a:r>
              <a:rPr lang="en-GB" dirty="0" smtClean="0"/>
              <a:t>.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Reality- and Gesture Recognition Technology can change this, thus possible enabling a better use of the 3D models themselves.</a:t>
            </a:r>
          </a:p>
          <a:p>
            <a:pPr lvl="1"/>
            <a:r>
              <a:rPr lang="en-GB" dirty="0"/>
              <a:t>Input: By capturing actions performed by the users </a:t>
            </a:r>
            <a:r>
              <a:rPr lang="en-GB" dirty="0" smtClean="0"/>
              <a:t>hands </a:t>
            </a:r>
            <a:r>
              <a:rPr lang="en-GB" dirty="0"/>
              <a:t>in three dimensions</a:t>
            </a:r>
          </a:p>
          <a:p>
            <a:pPr lvl="1"/>
            <a:r>
              <a:rPr lang="en-GB" dirty="0"/>
              <a:t>Output: VR headset with stereoscopic vision (individual feed per eye)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0" b="6967"/>
          <a:stretch/>
        </p:blipFill>
        <p:spPr>
          <a:xfrm>
            <a:off x="491054" y="3152851"/>
            <a:ext cx="5233074" cy="2839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86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Motivation: Limited model usage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Even though 3D modelling programs (usually called «CAD programs» in the engineering segment) have been around for long their use seem limited.</a:t>
            </a:r>
          </a:p>
          <a:p>
            <a:pPr marL="0" indent="0">
              <a:buNone/>
            </a:pPr>
            <a:r>
              <a:rPr lang="nb-NO" dirty="0" smtClean="0"/>
              <a:t>Current design review workflow in DNV-GL: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designer makes a 3D </a:t>
            </a:r>
            <a:r>
              <a:rPr lang="nb-NO" sz="1200" dirty="0"/>
              <a:t>design </a:t>
            </a:r>
            <a:r>
              <a:rPr lang="nb-NO" sz="1200" dirty="0" smtClean="0"/>
              <a:t>model in a CAD program.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designer creates design documents (2D drawings) based on the model and sends them for verification.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A DNV-GL Approval Engineer (AE) reviews the documents and identifies non-conformities. 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AE builds a calculation 3D model based on the design documents.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identified non-conformities and other observations are summzarized in a comment letter.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designer receives these remarks and makes the neccessary changes to the design model.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process is repeated until the design is approved.</a:t>
            </a:r>
          </a:p>
          <a:p>
            <a:pPr marL="342900" indent="-342900">
              <a:buFont typeface="+mj-lt"/>
              <a:buAutoNum type="arabicPeriod"/>
            </a:pPr>
            <a:endParaRPr lang="nb-NO" sz="1200" dirty="0"/>
          </a:p>
          <a:p>
            <a:r>
              <a:rPr lang="nb-NO" dirty="0" smtClean="0"/>
              <a:t>An inefficient process where the 3D models’ use are limited.</a:t>
            </a:r>
          </a:p>
          <a:p>
            <a:pPr marL="0" indent="0">
              <a:buNone/>
            </a:pPr>
            <a:endParaRPr lang="nb-NO" dirty="0" smtClean="0"/>
          </a:p>
          <a:p>
            <a:pPr marL="342900" indent="-342900">
              <a:buFont typeface="+mj-lt"/>
              <a:buAutoNum type="arabicPeriod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Motivation: </a:t>
            </a:r>
            <a:r>
              <a:rPr lang="nb-NO" dirty="0"/>
              <a:t>Limited model </a:t>
            </a:r>
            <a:r>
              <a:rPr lang="nb-NO" dirty="0" smtClean="0"/>
              <a:t>usage cont.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DNV-GL has demonstrated that re-using the designer’s 3D model have several benefits:</a:t>
            </a:r>
          </a:p>
          <a:p>
            <a:r>
              <a:rPr lang="nb-NO" dirty="0" smtClean="0"/>
              <a:t>DNV-GL can avoid building a model themselves</a:t>
            </a:r>
          </a:p>
          <a:p>
            <a:r>
              <a:rPr lang="nb-NO" dirty="0" smtClean="0"/>
              <a:t>The designer doesn’t need to draft 2D drawings</a:t>
            </a:r>
          </a:p>
          <a:p>
            <a:r>
              <a:rPr lang="nb-NO" dirty="0" smtClean="0"/>
              <a:t>3D models can improve the understanding of the design.</a:t>
            </a:r>
          </a:p>
          <a:p>
            <a:r>
              <a:rPr lang="nb-NO" dirty="0" smtClean="0"/>
              <a:t>3D models can improve the interaction between the AE and designer.</a:t>
            </a:r>
          </a:p>
          <a:p>
            <a:r>
              <a:rPr lang="nb-NO" dirty="0" smtClean="0"/>
              <a:t>The total time required for a complete design review is reduced.</a:t>
            </a:r>
          </a:p>
          <a:p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87"/>
          <a:stretch/>
        </p:blipFill>
        <p:spPr>
          <a:xfrm>
            <a:off x="395536" y="3717045"/>
            <a:ext cx="5472608" cy="2348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0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goal: </a:t>
            </a:r>
            <a:r>
              <a:rPr lang="en-GB" dirty="0"/>
              <a:t>The </a:t>
            </a:r>
            <a:r>
              <a:rPr lang="en-GB" dirty="0" smtClean="0"/>
              <a:t>digital design review 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Improve 3D model interaction </a:t>
            </a:r>
            <a:r>
              <a:rPr lang="en-GB" dirty="0"/>
              <a:t>with virtual reality- and gesture recognition </a:t>
            </a:r>
            <a:r>
              <a:rPr lang="en-GB" dirty="0" smtClean="0"/>
              <a:t>technology (“3D interaction”).</a:t>
            </a:r>
          </a:p>
          <a:p>
            <a:r>
              <a:rPr lang="en-GB" dirty="0" smtClean="0"/>
              <a:t>Increased perception of scale and depth</a:t>
            </a:r>
            <a:r>
              <a:rPr lang="en-GB" dirty="0"/>
              <a:t> </a:t>
            </a:r>
            <a:r>
              <a:rPr lang="en-GB" dirty="0" smtClean="0"/>
              <a:t>=&gt; better understand of the model. </a:t>
            </a:r>
          </a:p>
          <a:p>
            <a:r>
              <a:rPr lang="en-GB" dirty="0" smtClean="0"/>
              <a:t>Streamline the process by removing certain steps (like creating 2D drawings), thus saving time both for designer and AE.</a:t>
            </a:r>
          </a:p>
          <a:p>
            <a:r>
              <a:rPr lang="en-GB" dirty="0" smtClean="0"/>
              <a:t>Make </a:t>
            </a:r>
            <a:r>
              <a:rPr lang="en-GB" dirty="0"/>
              <a:t>information more organised by having it present directly in a 3D </a:t>
            </a:r>
            <a:r>
              <a:rPr lang="en-GB" dirty="0" smtClean="0"/>
              <a:t>model.</a:t>
            </a:r>
            <a:endParaRPr lang="en-GB" dirty="0"/>
          </a:p>
          <a:p>
            <a:r>
              <a:rPr lang="en-GB" dirty="0"/>
              <a:t>Improve collaboration and communication between designer and </a:t>
            </a:r>
            <a:r>
              <a:rPr lang="en-GB" dirty="0" smtClean="0"/>
              <a:t>AE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Additionally:</a:t>
            </a:r>
            <a:endParaRPr lang="en-GB" dirty="0"/>
          </a:p>
          <a:p>
            <a:r>
              <a:rPr lang="en-GB" dirty="0" smtClean="0"/>
              <a:t>Keep </a:t>
            </a:r>
            <a:r>
              <a:rPr lang="en-GB" dirty="0"/>
              <a:t>a history of all the changes made to the design and the 3D </a:t>
            </a:r>
            <a:r>
              <a:rPr lang="en-GB" dirty="0" smtClean="0"/>
              <a:t>model.</a:t>
            </a:r>
            <a:endParaRPr lang="en-GB" dirty="0"/>
          </a:p>
          <a:p>
            <a:r>
              <a:rPr lang="en-GB" dirty="0"/>
              <a:t>Make the work done during the design phase more accessible during </a:t>
            </a:r>
            <a:r>
              <a:rPr lang="en-GB" dirty="0" smtClean="0"/>
              <a:t>surveys.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strategy of going from </a:t>
            </a:r>
            <a:r>
              <a:rPr lang="en-GB" dirty="0"/>
              <a:t>2D to 3D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969247" cy="4724400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/>
              <a:t>The thesis..</a:t>
            </a:r>
          </a:p>
          <a:p>
            <a:r>
              <a:rPr lang="nb-NO" dirty="0" smtClean="0"/>
              <a:t>Reviewed the state of the art</a:t>
            </a:r>
          </a:p>
          <a:p>
            <a:r>
              <a:rPr lang="nb-NO" dirty="0" smtClean="0"/>
              <a:t>Discussed the required functionality </a:t>
            </a:r>
          </a:p>
          <a:p>
            <a:r>
              <a:rPr lang="nb-NO" dirty="0" smtClean="0"/>
              <a:t>Discussed which of these should be prioritized</a:t>
            </a:r>
          </a:p>
          <a:p>
            <a:r>
              <a:rPr lang="nb-NO" dirty="0" smtClean="0"/>
              <a:t>Discussed what tools are available today</a:t>
            </a:r>
          </a:p>
          <a:p>
            <a:r>
              <a:rPr lang="nb-NO" dirty="0" smtClean="0"/>
              <a:t>Discussed which of these would be used and why.</a:t>
            </a:r>
          </a:p>
          <a:p>
            <a:r>
              <a:rPr lang="nb-NO" dirty="0" smtClean="0"/>
              <a:t>Documented the implementation.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268414"/>
            <a:ext cx="3384377" cy="4802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407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smtClean="0"/>
              <a:t>intersection </a:t>
            </a:r>
            <a:r>
              <a:rPr lang="en-GB" dirty="0"/>
              <a:t>of </a:t>
            </a:r>
            <a:r>
              <a:rPr lang="en-GB" dirty="0" smtClean="0"/>
              <a:t>many fields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Reality Technology</a:t>
            </a:r>
          </a:p>
          <a:p>
            <a:pPr lvl="1"/>
            <a:r>
              <a:rPr lang="en-GB" dirty="0"/>
              <a:t>Big impact on application design and performance aspects</a:t>
            </a:r>
          </a:p>
          <a:p>
            <a:r>
              <a:rPr lang="en-GB" dirty="0"/>
              <a:t>3D Rendering Techniques</a:t>
            </a:r>
          </a:p>
          <a:p>
            <a:pPr lvl="1"/>
            <a:r>
              <a:rPr lang="en-GB" dirty="0"/>
              <a:t>Many formats (at least &gt;50), complex models.</a:t>
            </a:r>
          </a:p>
          <a:p>
            <a:r>
              <a:rPr lang="en-GB" dirty="0"/>
              <a:t>Game Engine Ecosystems</a:t>
            </a:r>
          </a:p>
          <a:p>
            <a:pPr lvl="1"/>
            <a:r>
              <a:rPr lang="en-GB" dirty="0"/>
              <a:t>Viable platforms for 3D- and VR-based applications</a:t>
            </a:r>
          </a:p>
          <a:p>
            <a:r>
              <a:rPr lang="en-GB" dirty="0"/>
              <a:t>Gesture Recognition Technology</a:t>
            </a:r>
          </a:p>
          <a:p>
            <a:pPr lvl="1"/>
            <a:r>
              <a:rPr lang="en-GB" dirty="0"/>
              <a:t>Offers promising interaction possibilities, but often have reliability issues</a:t>
            </a:r>
          </a:p>
          <a:p>
            <a:r>
              <a:rPr lang="en-GB" dirty="0"/>
              <a:t>Network Technology (e.g. with regard to “multiplayer aspects”)</a:t>
            </a:r>
          </a:p>
          <a:p>
            <a:pPr lvl="1"/>
            <a:r>
              <a:rPr lang="en-GB" dirty="0"/>
              <a:t>VR can make lag, jitter and packet loss more critical</a:t>
            </a:r>
          </a:p>
          <a:p>
            <a:r>
              <a:rPr lang="en-GB" dirty="0"/>
              <a:t>Security (many strictly proprietary 3D models)</a:t>
            </a:r>
          </a:p>
          <a:p>
            <a:pPr lvl="1"/>
            <a:r>
              <a:rPr lang="en-GB" dirty="0"/>
              <a:t>Sometimes desirable to never have the models themselves on the web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1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heme/theme1.xml><?xml version="1.0" encoding="utf-8"?>
<a:theme xmlns:a="http://schemas.openxmlformats.org/drawingml/2006/main" name="DNV PowerPoint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309FADF9-4198-4A8D-89B3-026D6A16F0EF}"/>
    </a:ext>
  </a:extLst>
</a:theme>
</file>

<file path=ppt/theme/theme2.xml><?xml version="1.0" encoding="utf-8"?>
<a:theme xmlns:a="http://schemas.openxmlformats.org/drawingml/2006/main" name="1_Blank - Copy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9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Black">
      <a:srgbClr val="000000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E7D774E9-F208-4B79-8A35-C21C90610E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991</TotalTime>
  <Words>1405</Words>
  <Application>Microsoft Office PowerPoint</Application>
  <PresentationFormat>On-screen Show (4:3)</PresentationFormat>
  <Paragraphs>187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ＭＳ Ｐゴシック</vt:lpstr>
      <vt:lpstr>Arial</vt:lpstr>
      <vt:lpstr>Calibri</vt:lpstr>
      <vt:lpstr>Verdana</vt:lpstr>
      <vt:lpstr>Wingdings</vt:lpstr>
      <vt:lpstr>Wingdings 2</vt:lpstr>
      <vt:lpstr>DNV PowerPoint Template</vt:lpstr>
      <vt:lpstr>1_Blank - Copy</vt:lpstr>
      <vt:lpstr>Implementation of a Design Review Application</vt:lpstr>
      <vt:lpstr>About the Design Review Application</vt:lpstr>
      <vt:lpstr>Motivation: 3D models in 2D</vt:lpstr>
      <vt:lpstr>Motivation: 3D models in 2D cont.</vt:lpstr>
      <vt:lpstr>Motivation: Limited model usage</vt:lpstr>
      <vt:lpstr>Motivation: Limited model usage cont.</vt:lpstr>
      <vt:lpstr>End goal: The digital design review workflow</vt:lpstr>
      <vt:lpstr>The strategy of going from 2D to 3D</vt:lpstr>
      <vt:lpstr>The intersection of many fields</vt:lpstr>
      <vt:lpstr>State of the art: Virtual reality technology</vt:lpstr>
      <vt:lpstr>State of the art: Game engines</vt:lpstr>
      <vt:lpstr>State of the art: Gesture recognition technology</vt:lpstr>
      <vt:lpstr>The implementation</vt:lpstr>
      <vt:lpstr>Navigation</vt:lpstr>
      <vt:lpstr>Creating annotations</vt:lpstr>
      <vt:lpstr>Editing annotations</vt:lpstr>
      <vt:lpstr>Using gestures for menu interaction</vt:lpstr>
      <vt:lpstr>User evaluation</vt:lpstr>
      <vt:lpstr>Findings</vt:lpstr>
      <vt:lpstr>Future work</vt:lpstr>
      <vt:lpstr>Now on to the demonstration!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Aalsaunet, Andreas Oven</dc:creator>
  <cp:lastModifiedBy>Andreas Aalsaunet</cp:lastModifiedBy>
  <cp:revision>243</cp:revision>
  <dcterms:created xsi:type="dcterms:W3CDTF">2017-06-02T12:16:57Z</dcterms:created>
  <dcterms:modified xsi:type="dcterms:W3CDTF">2017-06-04T16:11:16Z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String">
    <vt:lpwstr>English (United Kingdom)</vt:lpwstr>
  </property>
  <property fmtid="{D5CDD505-2E9C-101B-9397-08002B2CF9AE}" pid="4" name="SD_CtlText_BusinessAreaName">
    <vt:lpwstr>Software</vt:lpwstr>
  </property>
  <property fmtid="{D5CDD505-2E9C-101B-9397-08002B2CF9AE}" pid="5" name="SD_CtlText_DocumentNumber">
    <vt:lpwstr/>
  </property>
  <property fmtid="{D5CDD505-2E9C-101B-9397-08002B2CF9AE}" pid="6" name="SD_CtlText_AuthorName">
    <vt:lpwstr>Andreas Oven Aalsaunet</vt:lpwstr>
  </property>
  <property fmtid="{D5CDD505-2E9C-101B-9397-08002B2CF9AE}" pid="7" name="SD_CtlText_Confidentiality">
    <vt:lpwstr>Open (Ungraded)</vt:lpwstr>
  </property>
  <property fmtid="{D5CDD505-2E9C-101B-9397-08002B2CF9AE}" pid="8" name="SD_UserprofileName">
    <vt:lpwstr/>
  </property>
  <property fmtid="{D5CDD505-2E9C-101B-9397-08002B2CF9AE}" pid="9" name="DocumentInfoFinished">
    <vt:lpwstr>True</vt:lpwstr>
  </property>
  <property fmtid="{D5CDD505-2E9C-101B-9397-08002B2CF9AE}" pid="10" name="SD_DocumentLanguage">
    <vt:lpwstr>en-GB</vt:lpwstr>
  </property>
  <property fmtid="{D5CDD505-2E9C-101B-9397-08002B2CF9AE}" pid="11" name="sdDocumentDate">
    <vt:lpwstr>42893</vt:lpwstr>
  </property>
  <property fmtid="{D5CDD505-2E9C-101B-9397-08002B2CF9AE}" pid="12" name="sdDocumentDateFormat">
    <vt:lpwstr>en-GB:dd MMMM yyyy</vt:lpwstr>
  </property>
</Properties>
</file>